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theme/theme8.xml" ContentType="application/vnd.openxmlformats-officedocument.theme+xml"/>
  <Override PartName="/ppt/slideLayouts/slideLayout49.xml" ContentType="application/vnd.openxmlformats-officedocument.presentationml.slideLayout+xml"/>
  <Override PartName="/ppt/theme/theme9.xml" ContentType="application/vnd.openxmlformats-officedocument.theme+xml"/>
  <Override PartName="/ppt/slideLayouts/slideLayout50.xml" ContentType="application/vnd.openxmlformats-officedocument.presentationml.slideLayout+xml"/>
  <Override PartName="/ppt/theme/theme10.xml" ContentType="application/vnd.openxmlformats-officedocument.theme+xml"/>
  <Override PartName="/ppt/slideLayouts/slideLayout51.xml" ContentType="application/vnd.openxmlformats-officedocument.presentationml.slideLayout+xml"/>
  <Override PartName="/ppt/theme/theme11.xml" ContentType="application/vnd.openxmlformats-officedocument.theme+xml"/>
  <Override PartName="/ppt/slideLayouts/slideLayout5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84" r:id="rId3"/>
    <p:sldMasterId id="2147483697" r:id="rId4"/>
    <p:sldMasterId id="2147483710" r:id="rId5"/>
    <p:sldMasterId id="2147483723" r:id="rId6"/>
    <p:sldMasterId id="2147483725" r:id="rId7"/>
    <p:sldMasterId id="2147483727" r:id="rId8"/>
    <p:sldMasterId id="2147483729" r:id="rId9"/>
    <p:sldMasterId id="2147483731" r:id="rId10"/>
    <p:sldMasterId id="2147483733" r:id="rId11"/>
    <p:sldMasterId id="2147483735" r:id="rId12"/>
  </p:sldMasterIdLst>
  <p:notesMasterIdLst>
    <p:notesMasterId r:id="rId31"/>
  </p:notesMasterIdLst>
  <p:sldIdLst>
    <p:sldId id="256" r:id="rId13"/>
    <p:sldId id="312" r:id="rId14"/>
    <p:sldId id="373" r:id="rId15"/>
    <p:sldId id="512" r:id="rId16"/>
    <p:sldId id="515" r:id="rId17"/>
    <p:sldId id="513" r:id="rId18"/>
    <p:sldId id="366" r:id="rId19"/>
    <p:sldId id="514" r:id="rId20"/>
    <p:sldId id="516" r:id="rId21"/>
    <p:sldId id="517" r:id="rId22"/>
    <p:sldId id="518" r:id="rId23"/>
    <p:sldId id="519" r:id="rId24"/>
    <p:sldId id="520" r:id="rId25"/>
    <p:sldId id="521" r:id="rId26"/>
    <p:sldId id="522" r:id="rId27"/>
    <p:sldId id="434" r:id="rId28"/>
    <p:sldId id="511" r:id="rId29"/>
    <p:sldId id="383" r:id="rId30"/>
  </p:sldIdLst>
  <p:sldSz cx="12192000" cy="6858000"/>
  <p:notesSz cx="6858000" cy="9144000"/>
  <p:embeddedFontLst>
    <p:embeddedFont>
      <p:font typeface="Helvetica" panose="020B0604020202020204" pitchFamily="3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libri Light" panose="020F0302020204030204" pitchFamily="34" charset="0"/>
      <p:regular r:id="rId40"/>
      <p:italic r:id="rId41"/>
    </p:embeddedFont>
    <p:embeddedFont>
      <p:font typeface="Franklin Gothic Heavy" panose="020B0903020102020204" pitchFamily="34" charset="0"/>
      <p:regular r:id="rId42"/>
      <p:italic r:id="rId43"/>
    </p:embeddedFont>
    <p:embeddedFont>
      <p:font typeface="Calvert MT" pitchFamily="2" charset="0"/>
      <p:regular r:id="rId44"/>
    </p:embeddedFont>
    <p:embeddedFont>
      <p:font typeface="ＭＳ Ｐゴシック" panose="020B0600070205080204" pitchFamily="34" charset="-128"/>
      <p:regular r:id="rId45"/>
    </p:embeddedFont>
    <p:embeddedFont>
      <p:font typeface="Franklin Gothic Demi" panose="020B0703020102020204" pitchFamily="34" charset="0"/>
      <p:regular r:id="rId46"/>
      <p:italic r:id="rId47"/>
    </p:embeddedFont>
    <p:embeddedFont>
      <p:font typeface="Franklin Gothic Demi Cond" panose="020B0706030402020204" pitchFamily="34" charset="0"/>
      <p:regular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94A9"/>
    <a:srgbClr val="4EADC3"/>
    <a:srgbClr val="0B7C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81144" autoAdjust="0"/>
  </p:normalViewPr>
  <p:slideViewPr>
    <p:cSldViewPr snapToGrid="0">
      <p:cViewPr varScale="1">
        <p:scale>
          <a:sx n="71" d="100"/>
          <a:sy n="71" d="100"/>
        </p:scale>
        <p:origin x="121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font" Target="fonts/font8.fntdata"/><Relationship Id="rId21" Type="http://schemas.openxmlformats.org/officeDocument/2006/relationships/slide" Target="slides/slide9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font" Target="fonts/font5.fntdata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3B250A-AF24-450E-8E3E-356E556CF24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522290-79CA-4001-82FC-D8207F0B9917}">
      <dgm:prSet/>
      <dgm:spPr>
        <a:solidFill>
          <a:srgbClr val="3333FF"/>
        </a:solidFill>
      </dgm:spPr>
      <dgm:t>
        <a:bodyPr/>
        <a:lstStyle/>
        <a:p>
          <a:pPr algn="ctr" rtl="0"/>
          <a:r>
            <a:rPr lang="en-US" dirty="0" smtClean="0">
              <a:latin typeface="Franklin Gothic Demi" panose="020B0703020102020204" pitchFamily="34" charset="0"/>
            </a:rPr>
            <a:t>CONTRIBUTING FACTORS</a:t>
          </a:r>
          <a:endParaRPr lang="en-US" dirty="0">
            <a:latin typeface="Franklin Gothic Demi" panose="020B0703020102020204" pitchFamily="34" charset="0"/>
          </a:endParaRPr>
        </a:p>
      </dgm:t>
    </dgm:pt>
    <dgm:pt modelId="{25C9F922-B510-4678-95DD-96CB379BBB48}" type="parTrans" cxnId="{F1870A1F-84E0-4767-BDE7-592590B2491F}">
      <dgm:prSet/>
      <dgm:spPr/>
      <dgm:t>
        <a:bodyPr/>
        <a:lstStyle/>
        <a:p>
          <a:endParaRPr lang="en-US"/>
        </a:p>
      </dgm:t>
    </dgm:pt>
    <dgm:pt modelId="{D66CC323-5DA9-42B3-BFEE-6F632DB1BD60}" type="sibTrans" cxnId="{F1870A1F-84E0-4767-BDE7-592590B2491F}">
      <dgm:prSet/>
      <dgm:spPr/>
      <dgm:t>
        <a:bodyPr/>
        <a:lstStyle/>
        <a:p>
          <a:endParaRPr lang="en-US"/>
        </a:p>
      </dgm:t>
    </dgm:pt>
    <dgm:pt modelId="{36F1188D-47D5-4E30-A4E7-6FD9C394E01D}" type="pres">
      <dgm:prSet presAssocID="{D23B250A-AF24-450E-8E3E-356E556CF2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079FD4-CD60-4EB3-A235-A5657177B2E9}" type="pres">
      <dgm:prSet presAssocID="{6D522290-79CA-4001-82FC-D8207F0B991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3B6530-C3CD-4884-95F9-31DF781A9C5E}" type="presOf" srcId="{6D522290-79CA-4001-82FC-D8207F0B9917}" destId="{0D079FD4-CD60-4EB3-A235-A5657177B2E9}" srcOrd="0" destOrd="0" presId="urn:microsoft.com/office/officeart/2005/8/layout/vList2"/>
    <dgm:cxn modelId="{F1870A1F-84E0-4767-BDE7-592590B2491F}" srcId="{D23B250A-AF24-450E-8E3E-356E556CF24A}" destId="{6D522290-79CA-4001-82FC-D8207F0B9917}" srcOrd="0" destOrd="0" parTransId="{25C9F922-B510-4678-95DD-96CB379BBB48}" sibTransId="{D66CC323-5DA9-42B3-BFEE-6F632DB1BD60}"/>
    <dgm:cxn modelId="{81A4767C-9001-4F5A-BD15-29A8DA65D843}" type="presOf" srcId="{D23B250A-AF24-450E-8E3E-356E556CF24A}" destId="{36F1188D-47D5-4E30-A4E7-6FD9C394E01D}" srcOrd="0" destOrd="0" presId="urn:microsoft.com/office/officeart/2005/8/layout/vList2"/>
    <dgm:cxn modelId="{476E18DB-4FB8-418E-BB22-D1AA06BDB13F}" type="presParOf" srcId="{36F1188D-47D5-4E30-A4E7-6FD9C394E01D}" destId="{0D079FD4-CD60-4EB3-A235-A5657177B2E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FAC37-867E-4B0E-A9AE-DD351E4F4312}" type="datetimeFigureOut">
              <a:rPr lang="en-US" smtClean="0"/>
              <a:t>4/18/2019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B6271-198A-475E-B1F4-5E0A69DBC6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261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482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132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530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813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89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46841"/>
            <a:ext cx="10972800" cy="4045388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9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81866"/>
            <a:ext cx="10972800" cy="3653886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36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72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365314"/>
            <a:ext cx="10972800" cy="4701034"/>
          </a:xfrm>
          <a:prstGeom prst="rect">
            <a:avLst/>
          </a:prstGeom>
        </p:spPr>
        <p:txBody>
          <a:bodyPr lIns="0" tIns="0" rIns="0" b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 baseline="0">
                <a:solidFill>
                  <a:schemeClr val="tx1"/>
                </a:solidFill>
              </a:defRPr>
            </a:lvl1pPr>
            <a:lvl2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2pPr>
            <a:lvl3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3pPr>
            <a:lvl4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4pPr>
            <a:lvl5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7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Header followed by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41356" y="1325650"/>
            <a:ext cx="10941049" cy="4645336"/>
          </a:xfrm>
        </p:spPr>
        <p:txBody>
          <a:bodyPr lIns="0"/>
          <a:lstStyle>
            <a:lvl1pPr marL="0" indent="0">
              <a:buFontTx/>
              <a:buNone/>
              <a:defRPr/>
            </a:lvl1pPr>
            <a:lvl2pPr marL="365110" indent="-36511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87062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Bulleted Text-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21"/>
          </p:nvPr>
        </p:nvSpPr>
        <p:spPr>
          <a:xfrm>
            <a:off x="7010527" y="4719421"/>
            <a:ext cx="5181476" cy="16406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7010527" y="2916708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3"/>
          </p:nvPr>
        </p:nvSpPr>
        <p:spPr>
          <a:xfrm>
            <a:off x="7010527" y="1113995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38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Bulleted Text-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7010400" y="1111319"/>
            <a:ext cx="5181600" cy="5271436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4836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Bulleted Text-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637870" y="1111324"/>
            <a:ext cx="5554133" cy="25603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6637870" y="3826396"/>
            <a:ext cx="5554133" cy="255636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22" y="1322364"/>
            <a:ext cx="5746097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8754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Bulleted Text-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933" y="274638"/>
            <a:ext cx="7247467" cy="741362"/>
          </a:xfrm>
          <a:prstGeom prst="rect">
            <a:avLst/>
          </a:prstGeom>
        </p:spPr>
        <p:txBody>
          <a:bodyPr vert="horz" anchor="ctr"/>
          <a:lstStyle>
            <a:lvl1pPr>
              <a:defRPr sz="1800" cap="all" baseline="0">
                <a:solidFill>
                  <a:srgbClr val="B6022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6588514" y="1116775"/>
            <a:ext cx="5603489" cy="255494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able Placeholder 7"/>
          <p:cNvSpPr>
            <a:spLocks noGrp="1"/>
          </p:cNvSpPr>
          <p:nvPr>
            <p:ph type="tbl" sz="quarter" idx="12"/>
          </p:nvPr>
        </p:nvSpPr>
        <p:spPr>
          <a:xfrm>
            <a:off x="6588514" y="3801972"/>
            <a:ext cx="5603489" cy="25726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611720" y="1322364"/>
            <a:ext cx="5597549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40078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843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Bulleted Text-2 SmartArt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33" y="288518"/>
            <a:ext cx="6827520" cy="7239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martArt Placeholder 5"/>
          <p:cNvSpPr>
            <a:spLocks noGrp="1"/>
          </p:cNvSpPr>
          <p:nvPr>
            <p:ph type="dgm" sz="quarter" idx="11"/>
          </p:nvPr>
        </p:nvSpPr>
        <p:spPr>
          <a:xfrm>
            <a:off x="6490828" y="1107212"/>
            <a:ext cx="5701177" cy="257264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SmartArt Placeholder 7"/>
          <p:cNvSpPr>
            <a:spLocks noGrp="1"/>
          </p:cNvSpPr>
          <p:nvPr>
            <p:ph type="dgm" sz="quarter" idx="12"/>
          </p:nvPr>
        </p:nvSpPr>
        <p:spPr>
          <a:xfrm>
            <a:off x="6485470" y="3818259"/>
            <a:ext cx="5706533" cy="257264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611721" y="1322364"/>
            <a:ext cx="5523276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3722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1099072"/>
            <a:ext cx="12192000" cy="52836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05370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2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9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9"/>
            <a:ext cx="38608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t>3/18/2015</a:t>
            </a: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9"/>
            <a:ext cx="14224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fld id="{A14BC5D1-4456-4A6A-84BE-346621CDF629}" type="slidenum"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pPr defTabSz="45718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512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46841"/>
            <a:ext cx="10972800" cy="4045388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359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81866"/>
            <a:ext cx="10972800" cy="3653886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36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18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365314"/>
            <a:ext cx="10972800" cy="4701034"/>
          </a:xfrm>
          <a:prstGeom prst="rect">
            <a:avLst/>
          </a:prstGeom>
        </p:spPr>
        <p:txBody>
          <a:bodyPr lIns="0" tIns="0" rIns="0" b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 baseline="0">
                <a:solidFill>
                  <a:schemeClr val="tx1"/>
                </a:solidFill>
              </a:defRPr>
            </a:lvl1pPr>
            <a:lvl2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2pPr>
            <a:lvl3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3pPr>
            <a:lvl4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4pPr>
            <a:lvl5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547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Header followed by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41356" y="1325650"/>
            <a:ext cx="10941049" cy="4645336"/>
          </a:xfrm>
        </p:spPr>
        <p:txBody>
          <a:bodyPr lIns="0"/>
          <a:lstStyle>
            <a:lvl1pPr marL="0" indent="0">
              <a:buFontTx/>
              <a:buNone/>
              <a:defRPr/>
            </a:lvl1pPr>
            <a:lvl2pPr marL="365110" indent="-36511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47450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Bulleted Text-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21"/>
          </p:nvPr>
        </p:nvSpPr>
        <p:spPr>
          <a:xfrm>
            <a:off x="7010527" y="4719421"/>
            <a:ext cx="5181476" cy="16406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7010527" y="2916708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3"/>
          </p:nvPr>
        </p:nvSpPr>
        <p:spPr>
          <a:xfrm>
            <a:off x="7010527" y="1113995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3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Bulleted Text-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7010400" y="1111319"/>
            <a:ext cx="5181600" cy="5271436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018350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Bulleted Text-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637870" y="1111324"/>
            <a:ext cx="5554133" cy="25603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6637870" y="3826396"/>
            <a:ext cx="5554133" cy="255636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22" y="1322364"/>
            <a:ext cx="5746097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38461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3890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Bulleted Text-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933" y="274638"/>
            <a:ext cx="7247467" cy="741362"/>
          </a:xfrm>
          <a:prstGeom prst="rect">
            <a:avLst/>
          </a:prstGeom>
        </p:spPr>
        <p:txBody>
          <a:bodyPr vert="horz" anchor="ctr"/>
          <a:lstStyle>
            <a:lvl1pPr>
              <a:defRPr sz="1800" cap="all" baseline="0">
                <a:solidFill>
                  <a:srgbClr val="B6022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6588514" y="1116775"/>
            <a:ext cx="5603489" cy="255494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able Placeholder 7"/>
          <p:cNvSpPr>
            <a:spLocks noGrp="1"/>
          </p:cNvSpPr>
          <p:nvPr>
            <p:ph type="tbl" sz="quarter" idx="12"/>
          </p:nvPr>
        </p:nvSpPr>
        <p:spPr>
          <a:xfrm>
            <a:off x="6588514" y="3801972"/>
            <a:ext cx="5603489" cy="25726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611720" y="1322364"/>
            <a:ext cx="5597549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04956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Bulleted Text-2 SmartArt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33" y="288518"/>
            <a:ext cx="6827520" cy="7239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martArt Placeholder 5"/>
          <p:cNvSpPr>
            <a:spLocks noGrp="1"/>
          </p:cNvSpPr>
          <p:nvPr>
            <p:ph type="dgm" sz="quarter" idx="11"/>
          </p:nvPr>
        </p:nvSpPr>
        <p:spPr>
          <a:xfrm>
            <a:off x="6490828" y="1107212"/>
            <a:ext cx="5701177" cy="257264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SmartArt Placeholder 7"/>
          <p:cNvSpPr>
            <a:spLocks noGrp="1"/>
          </p:cNvSpPr>
          <p:nvPr>
            <p:ph type="dgm" sz="quarter" idx="12"/>
          </p:nvPr>
        </p:nvSpPr>
        <p:spPr>
          <a:xfrm>
            <a:off x="6485470" y="3818259"/>
            <a:ext cx="5706533" cy="257264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611721" y="1322364"/>
            <a:ext cx="5523276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865200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1099072"/>
            <a:ext cx="12192000" cy="52836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637441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2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9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9"/>
            <a:ext cx="38608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t>3/18/2015</a:t>
            </a: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9"/>
            <a:ext cx="14224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fld id="{A14BC5D1-4456-4A6A-84BE-346621CDF629}" type="slidenum"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pPr defTabSz="45718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448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46841"/>
            <a:ext cx="10972800" cy="4045388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510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81866"/>
            <a:ext cx="10972800" cy="3653886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36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741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365314"/>
            <a:ext cx="10972800" cy="4701034"/>
          </a:xfrm>
          <a:prstGeom prst="rect">
            <a:avLst/>
          </a:prstGeom>
        </p:spPr>
        <p:txBody>
          <a:bodyPr lIns="0" tIns="0" rIns="0" b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 baseline="0">
                <a:solidFill>
                  <a:schemeClr val="tx1"/>
                </a:solidFill>
              </a:defRPr>
            </a:lvl1pPr>
            <a:lvl2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2pPr>
            <a:lvl3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3pPr>
            <a:lvl4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4pPr>
            <a:lvl5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394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Header followed by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41356" y="1325650"/>
            <a:ext cx="10941049" cy="4645336"/>
          </a:xfrm>
        </p:spPr>
        <p:txBody>
          <a:bodyPr lIns="0"/>
          <a:lstStyle>
            <a:lvl1pPr marL="0" indent="0">
              <a:buFontTx/>
              <a:buNone/>
              <a:defRPr/>
            </a:lvl1pPr>
            <a:lvl2pPr marL="365110" indent="-36511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207626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Bulleted Text-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21"/>
          </p:nvPr>
        </p:nvSpPr>
        <p:spPr>
          <a:xfrm>
            <a:off x="7010527" y="4719421"/>
            <a:ext cx="5181476" cy="16406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7010527" y="2916708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3"/>
          </p:nvPr>
        </p:nvSpPr>
        <p:spPr>
          <a:xfrm>
            <a:off x="7010527" y="1113995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814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Bulleted Text-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7010400" y="1111319"/>
            <a:ext cx="5181600" cy="5271436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28810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4/18/2019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412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Bulleted Text-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637870" y="1111324"/>
            <a:ext cx="5554133" cy="25603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6637870" y="3826396"/>
            <a:ext cx="5554133" cy="255636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22" y="1322364"/>
            <a:ext cx="5746097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179746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Bulleted Text-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933" y="274638"/>
            <a:ext cx="7247467" cy="741362"/>
          </a:xfrm>
          <a:prstGeom prst="rect">
            <a:avLst/>
          </a:prstGeom>
        </p:spPr>
        <p:txBody>
          <a:bodyPr vert="horz" anchor="ctr"/>
          <a:lstStyle>
            <a:lvl1pPr>
              <a:defRPr sz="1800" cap="all" baseline="0">
                <a:solidFill>
                  <a:srgbClr val="B6022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6588514" y="1116775"/>
            <a:ext cx="5603489" cy="255494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able Placeholder 7"/>
          <p:cNvSpPr>
            <a:spLocks noGrp="1"/>
          </p:cNvSpPr>
          <p:nvPr>
            <p:ph type="tbl" sz="quarter" idx="12"/>
          </p:nvPr>
        </p:nvSpPr>
        <p:spPr>
          <a:xfrm>
            <a:off x="6588514" y="3801972"/>
            <a:ext cx="5603489" cy="25726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611720" y="1322364"/>
            <a:ext cx="5597549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02658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Bulleted Text-2 SmartArt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33" y="288518"/>
            <a:ext cx="6827520" cy="7239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martArt Placeholder 5"/>
          <p:cNvSpPr>
            <a:spLocks noGrp="1"/>
          </p:cNvSpPr>
          <p:nvPr>
            <p:ph type="dgm" sz="quarter" idx="11"/>
          </p:nvPr>
        </p:nvSpPr>
        <p:spPr>
          <a:xfrm>
            <a:off x="6490828" y="1107212"/>
            <a:ext cx="5701177" cy="257264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SmartArt Placeholder 7"/>
          <p:cNvSpPr>
            <a:spLocks noGrp="1"/>
          </p:cNvSpPr>
          <p:nvPr>
            <p:ph type="dgm" sz="quarter" idx="12"/>
          </p:nvPr>
        </p:nvSpPr>
        <p:spPr>
          <a:xfrm>
            <a:off x="6485470" y="3818259"/>
            <a:ext cx="5706533" cy="257264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611721" y="1322364"/>
            <a:ext cx="5523276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41079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1099072"/>
            <a:ext cx="12192000" cy="52836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301028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5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9"/>
            <a:ext cx="38608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3/18/2015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9"/>
            <a:ext cx="14224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fld id="{A14BC5D1-4456-4A6A-84BE-346621CDF629}" type="slidenum">
              <a:rPr lang="en-US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pPr defTabSz="45718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7552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2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9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9"/>
            <a:ext cx="38608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t>3/18/2015</a:t>
            </a: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9"/>
            <a:ext cx="14224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fld id="{A14BC5D1-4456-4A6A-84BE-346621CDF629}" type="slidenum"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pPr defTabSz="45718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473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07F1-DDE6-489C-BF33-3ABEFD50B4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A4A3-38E4-4F0A-9D64-C6BB77122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2265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07F1-DDE6-489C-BF33-3ABEFD50B4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A4A3-38E4-4F0A-9D64-C6BB77122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7671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07F1-DDE6-489C-BF33-3ABEFD50B4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A4A3-38E4-4F0A-9D64-C6BB77122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4969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07F1-DDE6-489C-BF33-3ABEFD50B4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A4A3-38E4-4F0A-9D64-C6BB77122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50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4/18/2019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8616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07F1-DDE6-489C-BF33-3ABEFD50B4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A4A3-38E4-4F0A-9D64-C6BB77122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1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07F1-DDE6-489C-BF33-3ABEFD50B4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A4A3-38E4-4F0A-9D64-C6BB77122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2082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07F1-DDE6-489C-BF33-3ABEFD50B4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A4A3-38E4-4F0A-9D64-C6BB77122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69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4/18/2019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53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4/18/2019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26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4/18/2019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87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4/18/2019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459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5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5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94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365CF-19CA-46A3-9A80-0F6A457790B9}" type="datetimeFigureOut">
              <a:rPr lang="en-US" smtClean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98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C07F1-DDE6-489C-BF33-3ABEFD50B4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A4A3-38E4-4F0A-9D64-C6BB77122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39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C07F1-DDE6-489C-BF33-3ABEFD50B4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A4A3-38E4-4F0A-9D64-C6BB77122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95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C07F1-DDE6-489C-BF33-3ABEFD50B4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A4A3-38E4-4F0A-9D64-C6BB77122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31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994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296" y="272867"/>
            <a:ext cx="2584041" cy="75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B602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82675"/>
            <a:ext cx="12192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951184" y="283983"/>
            <a:ext cx="7631217" cy="730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325651"/>
            <a:ext cx="10972800" cy="470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380789"/>
            <a:ext cx="3860800" cy="4772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46732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1600" kern="1200" cap="all" baseline="0">
          <a:solidFill>
            <a:srgbClr val="000000"/>
          </a:solidFill>
          <a:latin typeface="Helvetica"/>
          <a:ea typeface="ＭＳ Ｐゴシック" pitchFamily="-112" charset="-128"/>
          <a:cs typeface="Helvetica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65760" indent="-365760" algn="l" defTabSz="45720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Arial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31520" indent="-365760" algn="l" defTabSz="576263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731520" indent="-365760" algn="l" defTabSz="45720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731520" indent="-365760" algn="l" defTabSz="45720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731520" indent="-365760" algn="l" defTabSz="45720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300" y="272868"/>
            <a:ext cx="2584041" cy="75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B602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82675"/>
            <a:ext cx="12192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951188" y="283983"/>
            <a:ext cx="7631217" cy="730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325652"/>
            <a:ext cx="10972800" cy="470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380794"/>
            <a:ext cx="3860800" cy="4772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61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6" r:id="rId11"/>
  </p:sldLayoutIdLst>
  <p:hf sldNum="0" hdr="0" dt="0"/>
  <p:txStyles>
    <p:titleStyle>
      <a:lvl1pPr algn="r" defTabSz="457182" rtl="0" eaLnBrk="0" fontAlgn="base" hangingPunct="0">
        <a:spcBef>
          <a:spcPct val="0"/>
        </a:spcBef>
        <a:spcAft>
          <a:spcPct val="0"/>
        </a:spcAft>
        <a:defRPr sz="1600" kern="1200" cap="all" baseline="0">
          <a:solidFill>
            <a:srgbClr val="000000"/>
          </a:solidFill>
          <a:latin typeface="Helvetica"/>
          <a:ea typeface="ＭＳ Ｐゴシック" pitchFamily="-112" charset="-128"/>
          <a:cs typeface="Helvetica"/>
        </a:defRPr>
      </a:lvl1pPr>
      <a:lvl2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182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363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545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727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65745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Arial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31491" indent="-365745" algn="l" defTabSz="57624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499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300" y="272868"/>
            <a:ext cx="2584041" cy="75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B602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82675"/>
            <a:ext cx="12192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951188" y="283983"/>
            <a:ext cx="7631217" cy="730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325652"/>
            <a:ext cx="10972800" cy="470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380794"/>
            <a:ext cx="3860800" cy="4772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25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9" r:id="rId11"/>
  </p:sldLayoutIdLst>
  <p:hf sldNum="0" hdr="0" dt="0"/>
  <p:txStyles>
    <p:titleStyle>
      <a:lvl1pPr algn="r" defTabSz="457182" rtl="0" eaLnBrk="0" fontAlgn="base" hangingPunct="0">
        <a:spcBef>
          <a:spcPct val="0"/>
        </a:spcBef>
        <a:spcAft>
          <a:spcPct val="0"/>
        </a:spcAft>
        <a:defRPr sz="1600" kern="1200" cap="all" baseline="0">
          <a:solidFill>
            <a:srgbClr val="000000"/>
          </a:solidFill>
          <a:latin typeface="Helvetica"/>
          <a:ea typeface="ＭＳ Ｐゴシック" pitchFamily="-112" charset="-128"/>
          <a:cs typeface="Helvetica"/>
        </a:defRPr>
      </a:lvl1pPr>
      <a:lvl2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182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363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545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727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65745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Arial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31491" indent="-365745" algn="l" defTabSz="57624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499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300" y="272868"/>
            <a:ext cx="2584041" cy="75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B602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82675"/>
            <a:ext cx="12192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951188" y="283983"/>
            <a:ext cx="7631217" cy="730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325652"/>
            <a:ext cx="10972800" cy="470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380794"/>
            <a:ext cx="3860800" cy="4772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75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hf sldNum="0" hdr="0" dt="0"/>
  <p:txStyles>
    <p:titleStyle>
      <a:lvl1pPr algn="r" defTabSz="457182" rtl="0" eaLnBrk="0" fontAlgn="base" hangingPunct="0">
        <a:spcBef>
          <a:spcPct val="0"/>
        </a:spcBef>
        <a:spcAft>
          <a:spcPct val="0"/>
        </a:spcAft>
        <a:defRPr sz="1600" kern="1200" cap="all" baseline="0">
          <a:solidFill>
            <a:srgbClr val="000000"/>
          </a:solidFill>
          <a:latin typeface="Helvetica"/>
          <a:ea typeface="ＭＳ Ｐゴシック" pitchFamily="-112" charset="-128"/>
          <a:cs typeface="Helvetica"/>
        </a:defRPr>
      </a:lvl1pPr>
      <a:lvl2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182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363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545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727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65745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Arial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31491" indent="-365745" algn="l" defTabSz="57624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499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C07F1-DDE6-489C-BF33-3ABEFD50B4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A4A3-38E4-4F0A-9D64-C6BB77122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772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C07F1-DDE6-489C-BF33-3ABEFD50B4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A4A3-38E4-4F0A-9D64-C6BB77122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646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C07F1-DDE6-489C-BF33-3ABEFD50B4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A4A3-38E4-4F0A-9D64-C6BB77122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20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C07F1-DDE6-489C-BF33-3ABEFD50B4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A4A3-38E4-4F0A-9D64-C6BB77122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49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0.xml"/><Relationship Id="rId6" Type="http://schemas.microsoft.com/office/2007/relationships/diagramDrawing" Target="../diagrams/drawing1.xml"/><Relationship Id="rId11" Type="http://schemas.openxmlformats.org/officeDocument/2006/relationships/image" Target="../media/image14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3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2.xml"/><Relationship Id="rId4" Type="http://schemas.openxmlformats.org/officeDocument/2006/relationships/hyperlink" Target="mailto:injury@health.ny.go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ksafeli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dRK6Mw6eGvw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36938"/>
            <a:ext cx="12192000" cy="16557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GothamLight" pitchFamily="50" charset="0"/>
                <a:cs typeface="Arial" panose="020B0604020202020204" pitchFamily="34" charset="0"/>
              </a:rPr>
              <a:t>April 18, 2019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345" y="647534"/>
            <a:ext cx="7247311" cy="2689432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0" y="5521202"/>
            <a:ext cx="12192000" cy="1197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GothamLight" pitchFamily="50" charset="0"/>
              </a:rPr>
              <a:t>Wii: </a:t>
            </a:r>
            <a:r>
              <a:rPr lang="en-US" sz="2800" b="1" dirty="0">
                <a:solidFill>
                  <a:schemeClr val="bg1"/>
                </a:solidFill>
                <a:latin typeface="GothamLight" pitchFamily="50" charset="0"/>
              </a:rPr>
              <a:t>1393Conference</a:t>
            </a:r>
            <a:r>
              <a:rPr lang="en-US" sz="2800" b="1" dirty="0" smtClean="0">
                <a:solidFill>
                  <a:schemeClr val="bg1"/>
                </a:solidFill>
                <a:latin typeface="GothamLight" pitchFamily="50" charset="0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GothamLight" pitchFamily="50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GothamLight" pitchFamily="50" charset="0"/>
              </a:rPr>
              <a:t>Password: kayla1393</a:t>
            </a:r>
            <a:endParaRPr lang="en-US" sz="2800" b="1" dirty="0">
              <a:solidFill>
                <a:schemeClr val="bg1"/>
              </a:solidFill>
              <a:latin typeface="Gotham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79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Franklin Gothic Demi Cond" panose="020B0706030402020204" pitchFamily="34" charset="0"/>
              </a:rPr>
              <a:t>New York State Invests </a:t>
            </a:r>
            <a:r>
              <a:rPr lang="en-US" dirty="0" smtClean="0">
                <a:solidFill>
                  <a:srgbClr val="3333FF"/>
                </a:solidFill>
                <a:latin typeface="Franklin Gothic Demi Cond" panose="020B0706030402020204" pitchFamily="34" charset="0"/>
              </a:rPr>
              <a:t>$62 Million</a:t>
            </a:r>
            <a:r>
              <a:rPr lang="en-US" dirty="0" smtClean="0">
                <a:latin typeface="Franklin Gothic Demi Cond" panose="020B0706030402020204" pitchFamily="34" charset="0"/>
              </a:rPr>
              <a:t/>
            </a:r>
            <a:br>
              <a:rPr lang="en-US" dirty="0" smtClean="0">
                <a:latin typeface="Franklin Gothic Demi Cond" panose="020B0706030402020204" pitchFamily="34" charset="0"/>
              </a:rPr>
            </a:br>
            <a:r>
              <a:rPr lang="en-US" dirty="0" smtClean="0">
                <a:latin typeface="Franklin Gothic Demi Cond" panose="020B0706030402020204" pitchFamily="34" charset="0"/>
              </a:rPr>
              <a:t>for Pedestrian Safety Upgrades</a:t>
            </a:r>
            <a:endParaRPr lang="en-US" dirty="0">
              <a:latin typeface="Franklin Gothic Demi Cond" panose="020B07060304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199" y="1825625"/>
            <a:ext cx="10891381" cy="4351338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6700" dirty="0" smtClean="0">
                <a:latin typeface="Franklin Gothic Demi" panose="020B0703020102020204" pitchFamily="34" charset="0"/>
              </a:rPr>
              <a:t>Total Long Island Funding	    </a:t>
            </a:r>
            <a:r>
              <a:rPr lang="en-US" sz="6700" dirty="0" smtClean="0">
                <a:solidFill>
                  <a:srgbClr val="3333FF"/>
                </a:solidFill>
                <a:latin typeface="Franklin Gothic Demi" panose="020B0703020102020204" pitchFamily="34" charset="0"/>
              </a:rPr>
              <a:t>$12.78 Million</a:t>
            </a:r>
          </a:p>
          <a:p>
            <a:pPr marL="0" indent="0">
              <a:buNone/>
            </a:pPr>
            <a:r>
              <a:rPr lang="en-US" sz="5900" dirty="0" smtClean="0">
                <a:latin typeface="Franklin Gothic Demi" panose="020B0703020102020204" pitchFamily="34" charset="0"/>
              </a:rPr>
              <a:t>Suffolk County:</a:t>
            </a:r>
          </a:p>
          <a:p>
            <a:pPr marL="0" indent="0">
              <a:buNone/>
            </a:pPr>
            <a:r>
              <a:rPr lang="en-US" sz="5900" dirty="0" smtClean="0">
                <a:solidFill>
                  <a:srgbClr val="3333FF"/>
                </a:solidFill>
                <a:latin typeface="Franklin Gothic Demi" panose="020B0703020102020204" pitchFamily="34" charset="0"/>
              </a:rPr>
              <a:t>$2.78 million </a:t>
            </a:r>
            <a:r>
              <a:rPr lang="en-US" sz="5900" dirty="0" smtClean="0">
                <a:latin typeface="Franklin Gothic Demi" panose="020B0703020102020204" pitchFamily="34" charset="0"/>
              </a:rPr>
              <a:t>for Phase 1 of Pedestrian Signal Improvement +</a:t>
            </a:r>
          </a:p>
          <a:p>
            <a:pPr marL="0" indent="0">
              <a:buNone/>
            </a:pPr>
            <a:r>
              <a:rPr lang="en-US" sz="5900" dirty="0" smtClean="0">
                <a:solidFill>
                  <a:srgbClr val="3333FF"/>
                </a:solidFill>
                <a:latin typeface="Franklin Gothic Demi" panose="020B0703020102020204" pitchFamily="34" charset="0"/>
              </a:rPr>
              <a:t>$4.14 million </a:t>
            </a:r>
            <a:r>
              <a:rPr lang="en-US" sz="5900" dirty="0" smtClean="0">
                <a:latin typeface="Franklin Gothic Demi" panose="020B0703020102020204" pitchFamily="34" charset="0"/>
              </a:rPr>
              <a:t>for Phase 2 of Pedestrian Signal Improvement:</a:t>
            </a:r>
          </a:p>
          <a:p>
            <a:pPr marL="0" indent="0">
              <a:buNone/>
            </a:pPr>
            <a:r>
              <a:rPr lang="en-US" sz="6700" dirty="0" smtClean="0">
                <a:latin typeface="Franklin Gothic Demi" panose="020B0703020102020204" pitchFamily="34" charset="0"/>
              </a:rPr>
              <a:t>Towns </a:t>
            </a:r>
            <a:r>
              <a:rPr lang="en-US" sz="6700" dirty="0">
                <a:latin typeface="Franklin Gothic Demi" panose="020B0703020102020204" pitchFamily="34" charset="0"/>
              </a:rPr>
              <a:t>of Huntington, Islip, Brookhaven, Smithtown, Babylon, Riverhead and </a:t>
            </a:r>
            <a:r>
              <a:rPr lang="en-US" sz="6700" dirty="0" smtClean="0">
                <a:latin typeface="Franklin Gothic Demi" panose="020B0703020102020204" pitchFamily="34" charset="0"/>
              </a:rPr>
              <a:t>Southampton</a:t>
            </a:r>
            <a:endParaRPr lang="en-US" sz="6700" dirty="0">
              <a:latin typeface="Franklin Gothic Demi" panose="020B0703020102020204" pitchFamily="34" charset="0"/>
            </a:endParaRPr>
          </a:p>
          <a:p>
            <a:pPr marL="0" indent="0">
              <a:buNone/>
            </a:pPr>
            <a:endParaRPr lang="en-US" sz="5100" dirty="0" smtClean="0">
              <a:solidFill>
                <a:srgbClr val="00CC00"/>
              </a:solidFill>
              <a:latin typeface="Franklin Gothic Demi" panose="020B0703020102020204" pitchFamily="34" charset="0"/>
            </a:endParaRPr>
          </a:p>
          <a:p>
            <a:pPr marL="0" indent="0">
              <a:buNone/>
            </a:pPr>
            <a:r>
              <a:rPr lang="en-US" sz="5900" dirty="0" smtClean="0">
                <a:solidFill>
                  <a:srgbClr val="3333FF"/>
                </a:solidFill>
                <a:latin typeface="Franklin Gothic Demi" panose="020B0703020102020204" pitchFamily="34" charset="0"/>
              </a:rPr>
              <a:t>$1.32 million </a:t>
            </a:r>
            <a:r>
              <a:rPr lang="en-US" sz="5900" dirty="0" smtClean="0">
                <a:latin typeface="Franklin Gothic Demi" panose="020B0703020102020204" pitchFamily="34" charset="0"/>
              </a:rPr>
              <a:t>to the town of Brookhaven for safety improvements at uncontrolled crosswalks.</a:t>
            </a:r>
            <a:endParaRPr lang="en-US" sz="5900" dirty="0" smtClean="0">
              <a:solidFill>
                <a:srgbClr val="00CC00"/>
              </a:solidFill>
              <a:latin typeface="Franklin Gothic Demi" panose="020B07030201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Franklin Gothic Demi" panose="020B07030201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Franklin Gothic Demi" panose="020B0703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4065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Franklin Gothic Demi" panose="020B0703020102020204" pitchFamily="34" charset="0"/>
              </a:rPr>
              <a:t>Nassau</a:t>
            </a:r>
            <a:r>
              <a:rPr lang="en-US" dirty="0" smtClean="0">
                <a:latin typeface="Franklin Gothic Demi" panose="020B0703020102020204" pitchFamily="34" charset="0"/>
              </a:rPr>
              <a:t> </a:t>
            </a:r>
            <a:r>
              <a:rPr lang="en-US" sz="3200" dirty="0" smtClean="0">
                <a:latin typeface="Franklin Gothic Demi" panose="020B0703020102020204" pitchFamily="34" charset="0"/>
              </a:rPr>
              <a:t>County			</a:t>
            </a:r>
            <a:r>
              <a:rPr lang="en-US" sz="3200" dirty="0" smtClean="0">
                <a:solidFill>
                  <a:srgbClr val="3333FF"/>
                </a:solidFill>
                <a:latin typeface="Franklin Gothic Demi" panose="020B0703020102020204" pitchFamily="34" charset="0"/>
              </a:rPr>
              <a:t>$4.22 Million </a:t>
            </a:r>
            <a:endParaRPr lang="en-US" sz="3200" dirty="0">
              <a:solidFill>
                <a:srgbClr val="3333FF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Franklin Gothic Demi" panose="020B0703020102020204" pitchFamily="34" charset="0"/>
              </a:rPr>
              <a:t>For </a:t>
            </a:r>
            <a:r>
              <a:rPr lang="en-US" dirty="0">
                <a:latin typeface="Franklin Gothic Demi" panose="020B0703020102020204" pitchFamily="34" charset="0"/>
              </a:rPr>
              <a:t>safety improvements at uncontrolled </a:t>
            </a:r>
            <a:endParaRPr lang="en-US" dirty="0" smtClean="0">
              <a:latin typeface="Franklin Gothic Demi" panose="020B07030201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Franklin Gothic Demi" panose="020B0703020102020204" pitchFamily="34" charset="0"/>
              </a:rPr>
              <a:t>crosswalks</a:t>
            </a:r>
            <a:r>
              <a:rPr lang="en-US" dirty="0">
                <a:latin typeface="Franklin Gothic Demi" panose="020B0703020102020204" pitchFamily="34" charset="0"/>
              </a:rPr>
              <a:t>.</a:t>
            </a:r>
          </a:p>
          <a:p>
            <a:pPr marL="0" indent="0">
              <a:buNone/>
            </a:pPr>
            <a:endParaRPr lang="en-US" dirty="0" smtClean="0">
              <a:latin typeface="Franklin Gothic Demi" panose="020B07030201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Franklin Gothic Demi" panose="020B0703020102020204" pitchFamily="34" charset="0"/>
              </a:rPr>
              <a:t>Locations:</a:t>
            </a:r>
          </a:p>
          <a:p>
            <a:pPr marL="0" indent="0">
              <a:buNone/>
            </a:pPr>
            <a:r>
              <a:rPr lang="en-US" dirty="0" smtClean="0">
                <a:latin typeface="Franklin Gothic Demi" panose="020B0703020102020204" pitchFamily="34" charset="0"/>
              </a:rPr>
              <a:t>Towns of Hempstead, Oyster Bay and </a:t>
            </a:r>
          </a:p>
          <a:p>
            <a:pPr marL="0" indent="0">
              <a:buNone/>
            </a:pPr>
            <a:r>
              <a:rPr lang="en-US" dirty="0" smtClean="0">
                <a:latin typeface="Franklin Gothic Demi" panose="020B0703020102020204" pitchFamily="34" charset="0"/>
              </a:rPr>
              <a:t>North Hempstead</a:t>
            </a:r>
          </a:p>
          <a:p>
            <a:pPr marL="0" indent="0">
              <a:buNone/>
            </a:pPr>
            <a:r>
              <a:rPr lang="en-US" dirty="0" smtClean="0">
                <a:latin typeface="Franklin Gothic Demi" panose="020B0703020102020204" pitchFamily="34" charset="0"/>
              </a:rPr>
              <a:t>Village of Freeport</a:t>
            </a:r>
          </a:p>
          <a:p>
            <a:pPr marL="0" indent="0">
              <a:buNone/>
            </a:pPr>
            <a:r>
              <a:rPr lang="en-US" dirty="0" smtClean="0">
                <a:latin typeface="Franklin Gothic Demi" panose="020B0703020102020204" pitchFamily="34" charset="0"/>
              </a:rPr>
              <a:t>City of Glen Cove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0" y="2163828"/>
            <a:ext cx="38290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08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38100">
            <a:solidFill>
              <a:srgbClr val="3333FF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rgbClr val="3333FF"/>
                </a:solidFill>
                <a:latin typeface="Franklin Gothic Demi" panose="020B0703020102020204" pitchFamily="34" charset="0"/>
              </a:rPr>
              <a:t>P</a:t>
            </a:r>
            <a:r>
              <a:rPr lang="en-US" dirty="0" smtClean="0">
                <a:solidFill>
                  <a:srgbClr val="3333FF"/>
                </a:solidFill>
                <a:latin typeface="Franklin Gothic Demi" panose="020B0703020102020204" pitchFamily="34" charset="0"/>
              </a:rPr>
              <a:t>EDESTRIAN CRASHES INCREASED SIGNIFICANTLY IN LAST 5 YEARS</a:t>
            </a:r>
            <a:endParaRPr lang="en-US" dirty="0">
              <a:solidFill>
                <a:srgbClr val="3333FF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Franklin Gothic Demi" panose="020B0703020102020204" pitchFamily="34" charset="0"/>
              </a:rPr>
              <a:t>Pedestrians accounted for 31% of motor vehicle fatalities in NY State in 2016 </a:t>
            </a:r>
            <a:r>
              <a:rPr lang="en-US" sz="1600" dirty="0" smtClean="0">
                <a:latin typeface="Franklin Gothic Demi" panose="020B0703020102020204" pitchFamily="34" charset="0"/>
              </a:rPr>
              <a:t>(ITSMR).</a:t>
            </a:r>
          </a:p>
          <a:p>
            <a:pPr marL="0" indent="0">
              <a:buNone/>
            </a:pPr>
            <a:r>
              <a:rPr lang="en-US" sz="2400" dirty="0" smtClean="0">
                <a:latin typeface="Franklin Gothic Demi" panose="020B0703020102020204" pitchFamily="34" charset="0"/>
              </a:rPr>
              <a:t>Nassau and Suffolk </a:t>
            </a:r>
            <a:r>
              <a:rPr lang="en-US" sz="2400" dirty="0">
                <a:latin typeface="Franklin Gothic Demi" panose="020B0703020102020204" pitchFamily="34" charset="0"/>
              </a:rPr>
              <a:t>Counties are </a:t>
            </a:r>
            <a:r>
              <a:rPr lang="en-US" sz="2400" dirty="0" smtClean="0">
                <a:latin typeface="Franklin Gothic Demi" panose="020B0703020102020204" pitchFamily="34" charset="0"/>
              </a:rPr>
              <a:t>overrepresented for pedestrian injuries and fatalities. Within those counties the following communities have the highest incidences of deaths and injuries (in rank order):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3333FF"/>
                </a:solidFill>
                <a:latin typeface="Franklin Gothic Demi" panose="020B0703020102020204" pitchFamily="34" charset="0"/>
              </a:rPr>
              <a:t>1).  Town of Hempstead		5).  North Hempstead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3333FF"/>
                </a:solidFill>
                <a:latin typeface="Franklin Gothic Demi" panose="020B0703020102020204" pitchFamily="34" charset="0"/>
              </a:rPr>
              <a:t>2).  Brookhaven			6).  Babylon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3333FF"/>
                </a:solidFill>
                <a:latin typeface="Franklin Gothic Demi" panose="020B0703020102020204" pitchFamily="34" charset="0"/>
              </a:rPr>
              <a:t>3).  Islip					7).  Huntington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3333FF"/>
                </a:solidFill>
                <a:latin typeface="Franklin Gothic Demi" panose="020B0703020102020204" pitchFamily="34" charset="0"/>
              </a:rPr>
              <a:t>4).  Oyster Bay				8).  Freeport</a:t>
            </a:r>
          </a:p>
          <a:p>
            <a:pPr marL="0" indent="0" algn="ctr">
              <a:buNone/>
            </a:pPr>
            <a:endParaRPr lang="en-US" sz="2400" b="1" dirty="0" smtClean="0">
              <a:solidFill>
                <a:srgbClr val="FF6600"/>
              </a:solidFill>
              <a:latin typeface="Franklin Gothic Demi" panose="020B07030201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3333FF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009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97980289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85" y="2240924"/>
            <a:ext cx="2855200" cy="24939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427" y="2453283"/>
            <a:ext cx="2009679" cy="18926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2807" y="4202806"/>
            <a:ext cx="2085975" cy="2190750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756" y="1935933"/>
            <a:ext cx="2552700" cy="1790700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97" y="4426643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1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24367" cy="1325563"/>
          </a:xfrm>
          <a:ln w="25400">
            <a:solidFill>
              <a:srgbClr val="3333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7200" b="1" spc="380" dirty="0" smtClean="0">
                <a:ln w="38100" cmpd="sng">
                  <a:solidFill>
                    <a:srgbClr val="3333FF"/>
                  </a:solidFill>
                  <a:prstDash val="solid"/>
                </a:ln>
                <a:solidFill>
                  <a:srgbClr val="FFFF00"/>
                </a:solidFill>
                <a:latin typeface="Franklin Gothic Heavy" panose="020B0903020102020204" pitchFamily="34" charset="0"/>
              </a:rPr>
              <a:t>SOLUTIONS</a:t>
            </a:r>
            <a:endParaRPr lang="en-US" sz="7200" b="1" spc="380" dirty="0">
              <a:ln w="38100" cmpd="sng">
                <a:solidFill>
                  <a:srgbClr val="3333FF"/>
                </a:solidFill>
                <a:prstDash val="solid"/>
              </a:ln>
              <a:solidFill>
                <a:srgbClr val="FFFF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pattFill prst="pct50">
            <a:fgClr>
              <a:srgbClr val="FFFF00"/>
            </a:fgClr>
            <a:bgClr>
              <a:schemeClr val="bg1"/>
            </a:bgClr>
          </a:pattFill>
          <a:ln w="38100" cmpd="sng">
            <a:solidFill>
              <a:srgbClr val="3333FF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800" dirty="0" smtClean="0">
                <a:latin typeface="Franklin Gothic Demi" panose="020B0703020102020204" pitchFamily="34" charset="0"/>
              </a:rPr>
              <a:t>ENGINEERING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 dirty="0" smtClean="0">
                <a:latin typeface="Franklin Gothic Demi" panose="020B0703020102020204" pitchFamily="34" charset="0"/>
              </a:rPr>
              <a:t>EDUCATION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 dirty="0" smtClean="0">
                <a:latin typeface="Franklin Gothic Demi" panose="020B0703020102020204" pitchFamily="34" charset="0"/>
              </a:rPr>
              <a:t>ENFORCEMENT</a:t>
            </a:r>
            <a:endParaRPr lang="en-US" sz="4800" dirty="0">
              <a:latin typeface="Franklin Gothic Demi" panose="020B0703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466567" cy="4351338"/>
          </a:xfrm>
          <a:pattFill prst="pct60">
            <a:fgClr>
              <a:srgbClr val="FFFF00"/>
            </a:fgClr>
            <a:bgClr>
              <a:schemeClr val="bg1"/>
            </a:bgClr>
          </a:pattFill>
          <a:ln w="38100">
            <a:solidFill>
              <a:srgbClr val="3333FF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Franklin Gothic Demi" panose="020B0703020102020204" pitchFamily="34" charset="0"/>
              </a:rPr>
              <a:t>Education</a:t>
            </a:r>
          </a:p>
          <a:p>
            <a:r>
              <a:rPr lang="en-US" dirty="0" smtClean="0">
                <a:latin typeface="Franklin Gothic Demi" panose="020B0703020102020204" pitchFamily="34" charset="0"/>
              </a:rPr>
              <a:t>NY Coalition for Transportation</a:t>
            </a:r>
          </a:p>
          <a:p>
            <a:r>
              <a:rPr lang="en-US" dirty="0" smtClean="0">
                <a:latin typeface="Franklin Gothic Demi" panose="020B0703020102020204" pitchFamily="34" charset="0"/>
              </a:rPr>
              <a:t>Safety</a:t>
            </a:r>
          </a:p>
          <a:p>
            <a:r>
              <a:rPr lang="en-US" dirty="0" smtClean="0">
                <a:latin typeface="Franklin Gothic Demi" panose="020B0703020102020204" pitchFamily="34" charset="0"/>
              </a:rPr>
              <a:t>Long Island Health Collaborative</a:t>
            </a:r>
          </a:p>
          <a:p>
            <a:r>
              <a:rPr lang="en-US" dirty="0" smtClean="0">
                <a:latin typeface="Franklin Gothic Demi" panose="020B0703020102020204" pitchFamily="34" charset="0"/>
              </a:rPr>
              <a:t>Cohen’s Children's Medical Center</a:t>
            </a:r>
          </a:p>
          <a:p>
            <a:r>
              <a:rPr lang="en-US" dirty="0" smtClean="0">
                <a:latin typeface="Franklin Gothic Demi" panose="020B0703020102020204" pitchFamily="34" charset="0"/>
              </a:rPr>
              <a:t>Community Parent Center</a:t>
            </a:r>
          </a:p>
          <a:p>
            <a:r>
              <a:rPr lang="en-US" dirty="0" smtClean="0">
                <a:latin typeface="Franklin Gothic Demi" panose="020B0703020102020204" pitchFamily="34" charset="0"/>
              </a:rPr>
              <a:t>DEDICATEDD</a:t>
            </a:r>
          </a:p>
          <a:p>
            <a:pPr marL="0" indent="0" algn="ctr">
              <a:buNone/>
            </a:pPr>
            <a:endParaRPr lang="en-US" dirty="0"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22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702" y="263014"/>
            <a:ext cx="2586114" cy="5989638"/>
          </a:xfrm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41" y="263014"/>
            <a:ext cx="2586114" cy="5989638"/>
          </a:xfrm>
        </p:spPr>
      </p:pic>
      <p:sp>
        <p:nvSpPr>
          <p:cNvPr id="18" name="TextBox 17"/>
          <p:cNvSpPr txBox="1">
            <a:spLocks/>
          </p:cNvSpPr>
          <p:nvPr/>
        </p:nvSpPr>
        <p:spPr>
          <a:xfrm>
            <a:off x="7645149" y="333137"/>
            <a:ext cx="4048622" cy="603504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Franklin Gothic Demi Cond" panose="020B0706030402020204" pitchFamily="34" charset="0"/>
              </a:rPr>
              <a:t>This is the theme of the educational campaign. The cards are available at no cost from the NY State Department of Health. For more information please call 518-402-7900 or email </a:t>
            </a:r>
            <a:r>
              <a:rPr lang="en-US" sz="2800" dirty="0" smtClean="0">
                <a:solidFill>
                  <a:prstClr val="black"/>
                </a:solidFill>
                <a:latin typeface="Franklin Gothic Demi Cond" panose="020B0706030402020204" pitchFamily="34" charset="0"/>
                <a:hlinkClick r:id="rId4"/>
              </a:rPr>
              <a:t>injury@health.ny.gov</a:t>
            </a:r>
            <a:r>
              <a:rPr lang="en-US" sz="2800" dirty="0" smtClean="0">
                <a:solidFill>
                  <a:prstClr val="black"/>
                </a:solidFill>
                <a:latin typeface="Franklin Gothic Demi Cond" panose="020B0706030402020204" pitchFamily="34" charset="0"/>
              </a:rPr>
              <a:t>. </a:t>
            </a:r>
            <a:endParaRPr lang="en-US" sz="3200" dirty="0" smtClean="0">
              <a:solidFill>
                <a:srgbClr val="000000"/>
              </a:solidFill>
              <a:latin typeface="Franklin Gothic Demi Cond" panose="020B0706030402020204" pitchFamily="34" charset="0"/>
            </a:endParaRPr>
          </a:p>
          <a:p>
            <a:endParaRPr lang="en-US" dirty="0" smtClean="0">
              <a:solidFill>
                <a:srgbClr val="000000"/>
              </a:solidFill>
              <a:latin typeface="Franklin Gothic Demi Cond" panose="020B0706030402020204" pitchFamily="34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Franklin Gothic Demi Cond" panose="020B0706030402020204" pitchFamily="34" charset="0"/>
              </a:rPr>
              <a:t>For further information or to request a speaker  contact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Franklin Gothic Demi Cond" panose="020B0706030402020204" pitchFamily="34" charset="0"/>
              </a:rPr>
              <a:t>Cindy Brown, NY Coalition for Transportation Safety, 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Franklin Gothic Demi Cond" panose="020B0706030402020204" pitchFamily="34" charset="0"/>
              </a:rPr>
              <a:t>516-571-6808 or email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Franklin Gothic Demi Cond" panose="020B0706030402020204" pitchFamily="34" charset="0"/>
              </a:rPr>
              <a:t>cbrown1@nassaucountyny.gov</a:t>
            </a:r>
          </a:p>
          <a:p>
            <a:endParaRPr lang="en-US" sz="3200" dirty="0">
              <a:solidFill>
                <a:prstClr val="black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176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85106" y="6412159"/>
            <a:ext cx="12362213" cy="445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50414"/>
            <a:ext cx="2351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994A9"/>
                </a:solidFill>
              </a:rPr>
              <a:t>www.lihealthcollab.org</a:t>
            </a:r>
            <a:endParaRPr lang="en-US" dirty="0">
              <a:solidFill>
                <a:srgbClr val="3994A9"/>
              </a:solidFill>
            </a:endParaRPr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668" y="6421261"/>
            <a:ext cx="1304902" cy="48424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25419" y="1392298"/>
            <a:ext cx="1052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FF00"/>
                </a:solidFill>
                <a:latin typeface="GothamLight" pitchFamily="50" charset="0"/>
              </a:rPr>
              <a:t>www.walksafeli.org </a:t>
            </a:r>
            <a:r>
              <a:rPr lang="en-US" sz="3200" b="1" dirty="0" smtClean="0">
                <a:solidFill>
                  <a:srgbClr val="FFFF00"/>
                </a:solidFill>
                <a:latin typeface="GothamLight" pitchFamily="50" charset="0"/>
                <a:hlinkClick r:id="rId3"/>
              </a:rPr>
              <a:t>[link]</a:t>
            </a:r>
            <a:endParaRPr lang="en-US" sz="3200" b="1" dirty="0" smtClean="0">
              <a:solidFill>
                <a:srgbClr val="FFFF00"/>
              </a:solidFill>
              <a:latin typeface="GothamLight" pitchFamily="50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38119" y="477464"/>
            <a:ext cx="10515600" cy="905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dirty="0" smtClean="0">
                <a:solidFill>
                  <a:schemeClr val="bg1"/>
                </a:solidFill>
                <a:latin typeface="Calvert MT" pitchFamily="2" charset="0"/>
              </a:rPr>
              <a:t>Walk Safe Long Island </a:t>
            </a:r>
          </a:p>
        </p:txBody>
      </p:sp>
    </p:spTree>
    <p:extLst>
      <p:ext uri="{BB962C8B-B14F-4D97-AF65-F5344CB8AC3E}">
        <p14:creationId xmlns:p14="http://schemas.microsoft.com/office/powerpoint/2010/main" val="133400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50819" y="1329525"/>
            <a:ext cx="106188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FFFF00"/>
                </a:solidFill>
                <a:latin typeface="Calvert MT" pitchFamily="2" charset="0"/>
              </a:rPr>
              <a:t>Wednesday</a:t>
            </a:r>
            <a:r>
              <a:rPr lang="en-US" sz="3600" dirty="0">
                <a:solidFill>
                  <a:srgbClr val="FFFF00"/>
                </a:solidFill>
                <a:latin typeface="Calvert MT" pitchFamily="2" charset="0"/>
              </a:rPr>
              <a:t>, June </a:t>
            </a:r>
            <a:r>
              <a:rPr lang="en-US" sz="3600" dirty="0" smtClean="0">
                <a:solidFill>
                  <a:srgbClr val="FFFF00"/>
                </a:solidFill>
                <a:latin typeface="Calvert MT" pitchFamily="2" charset="0"/>
              </a:rPr>
              <a:t>12*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bg1"/>
                </a:solidFill>
                <a:latin typeface="Calvert MT" pitchFamily="2" charset="0"/>
              </a:rPr>
              <a:t>Wednesday</a:t>
            </a:r>
            <a:r>
              <a:rPr lang="en-US" sz="3600" dirty="0">
                <a:solidFill>
                  <a:schemeClr val="bg1"/>
                </a:solidFill>
                <a:latin typeface="Calvert MT" pitchFamily="2" charset="0"/>
              </a:rPr>
              <a:t>, August </a:t>
            </a:r>
            <a:r>
              <a:rPr lang="en-US" sz="3600" dirty="0" smtClean="0">
                <a:solidFill>
                  <a:schemeClr val="bg1"/>
                </a:solidFill>
                <a:latin typeface="Calvert MT" pitchFamily="2" charset="0"/>
              </a:rPr>
              <a:t>7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bg1"/>
                </a:solidFill>
                <a:latin typeface="Calvert MT" pitchFamily="2" charset="0"/>
              </a:rPr>
              <a:t>Wednesday</a:t>
            </a:r>
            <a:r>
              <a:rPr lang="en-US" sz="3600" dirty="0">
                <a:solidFill>
                  <a:schemeClr val="bg1"/>
                </a:solidFill>
                <a:latin typeface="Calvert MT" pitchFamily="2" charset="0"/>
              </a:rPr>
              <a:t>, October </a:t>
            </a:r>
            <a:r>
              <a:rPr lang="en-US" sz="3600" dirty="0" smtClean="0">
                <a:solidFill>
                  <a:schemeClr val="bg1"/>
                </a:solidFill>
                <a:latin typeface="Calvert MT" pitchFamily="2" charset="0"/>
              </a:rPr>
              <a:t>16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bg1"/>
                </a:solidFill>
                <a:latin typeface="Calvert MT" pitchFamily="2" charset="0"/>
              </a:rPr>
              <a:t>Thursday, </a:t>
            </a:r>
            <a:r>
              <a:rPr lang="en-US" sz="3600" dirty="0">
                <a:solidFill>
                  <a:schemeClr val="bg1"/>
                </a:solidFill>
                <a:latin typeface="Calvert MT" pitchFamily="2" charset="0"/>
              </a:rPr>
              <a:t>December </a:t>
            </a:r>
            <a:r>
              <a:rPr lang="en-US" sz="3600" dirty="0" smtClean="0">
                <a:solidFill>
                  <a:schemeClr val="bg1"/>
                </a:solidFill>
                <a:latin typeface="Calvert MT" pitchFamily="2" charset="0"/>
              </a:rPr>
              <a:t>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38119" y="478568"/>
            <a:ext cx="10515600" cy="12867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bg1"/>
                </a:solidFill>
                <a:latin typeface="Calvert MT" pitchFamily="2" charset="0"/>
              </a:rPr>
              <a:t>2019 Meeting Dates</a:t>
            </a:r>
          </a:p>
        </p:txBody>
      </p:sp>
      <p:sp>
        <p:nvSpPr>
          <p:cNvPr id="4" name="Rectangle 3"/>
          <p:cNvSpPr/>
          <p:nvPr/>
        </p:nvSpPr>
        <p:spPr>
          <a:xfrm>
            <a:off x="-85106" y="6412159"/>
            <a:ext cx="12362213" cy="445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50414"/>
            <a:ext cx="2351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994A9"/>
                </a:solidFill>
              </a:rPr>
              <a:t>www.lihealthcollab.org</a:t>
            </a:r>
            <a:endParaRPr lang="en-US" dirty="0">
              <a:solidFill>
                <a:srgbClr val="3994A9"/>
              </a:solidFill>
            </a:endParaRPr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668" y="6421261"/>
            <a:ext cx="1304902" cy="48424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932519" y="1593230"/>
            <a:ext cx="422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GothamLight" pitchFamily="50" charset="0"/>
              </a:rPr>
              <a:t>*CHS Melville</a:t>
            </a:r>
            <a:endParaRPr lang="en-US" sz="3600" b="1" dirty="0">
              <a:solidFill>
                <a:srgbClr val="FFFF00"/>
              </a:solidFill>
              <a:latin typeface="Gotham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55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38119" y="478568"/>
            <a:ext cx="10515600" cy="12867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>
                <a:solidFill>
                  <a:schemeClr val="bg1"/>
                </a:solidFill>
                <a:latin typeface="Calvert MT" pitchFamily="2" charset="0"/>
              </a:rPr>
              <a:t>Adjournment</a:t>
            </a:r>
            <a:endParaRPr lang="en-US" sz="5400" dirty="0" smtClean="0">
              <a:solidFill>
                <a:schemeClr val="bg1"/>
              </a:solidFill>
              <a:latin typeface="Calvert MT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85106" y="6412159"/>
            <a:ext cx="12362213" cy="445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50414"/>
            <a:ext cx="2351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994A9"/>
                </a:solidFill>
              </a:rPr>
              <a:t>www.lihealthcollab.org</a:t>
            </a:r>
            <a:endParaRPr lang="en-US" dirty="0">
              <a:solidFill>
                <a:srgbClr val="3994A9"/>
              </a:solidFill>
            </a:endParaRPr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668" y="6421261"/>
            <a:ext cx="1304902" cy="48424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50820" y="1329525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85106" y="6412159"/>
            <a:ext cx="12362213" cy="445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50414"/>
            <a:ext cx="2351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994A9"/>
                </a:solidFill>
              </a:rPr>
              <a:t>www.lihealthcollab.org</a:t>
            </a:r>
            <a:endParaRPr lang="en-US" dirty="0">
              <a:solidFill>
                <a:srgbClr val="3994A9"/>
              </a:solidFill>
            </a:endParaRPr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668" y="6421261"/>
            <a:ext cx="1304902" cy="48424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0819" y="395544"/>
            <a:ext cx="9386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alvert MT" pitchFamily="2" charset="0"/>
              </a:rPr>
              <a:t>Welcome &amp; Introductions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13312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38119" y="516079"/>
            <a:ext cx="10515600" cy="840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bg1"/>
                </a:solidFill>
                <a:latin typeface="Calvert MT" pitchFamily="2" charset="0"/>
              </a:rPr>
              <a:t>LIPHIP Funding Restored</a:t>
            </a:r>
          </a:p>
        </p:txBody>
      </p:sp>
      <p:sp>
        <p:nvSpPr>
          <p:cNvPr id="4" name="Rectangle 3"/>
          <p:cNvSpPr/>
          <p:nvPr/>
        </p:nvSpPr>
        <p:spPr>
          <a:xfrm>
            <a:off x="-85106" y="6412159"/>
            <a:ext cx="12362213" cy="445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50414"/>
            <a:ext cx="2351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994A9"/>
                </a:solidFill>
              </a:rPr>
              <a:t>www.lihealthcollab.org</a:t>
            </a:r>
            <a:endParaRPr lang="en-US" dirty="0">
              <a:solidFill>
                <a:srgbClr val="3994A9"/>
              </a:solidFill>
            </a:endParaRPr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668" y="6421261"/>
            <a:ext cx="1304902" cy="48424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23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38119" y="516079"/>
            <a:ext cx="10515600" cy="84002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bg1"/>
                </a:solidFill>
                <a:latin typeface="Calvert MT" pitchFamily="2" charset="0"/>
              </a:rPr>
              <a:t>Things to Note</a:t>
            </a:r>
          </a:p>
        </p:txBody>
      </p:sp>
      <p:sp>
        <p:nvSpPr>
          <p:cNvPr id="4" name="Rectangle 3"/>
          <p:cNvSpPr/>
          <p:nvPr/>
        </p:nvSpPr>
        <p:spPr>
          <a:xfrm>
            <a:off x="-85106" y="6412159"/>
            <a:ext cx="12362213" cy="445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50414"/>
            <a:ext cx="2351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994A9"/>
                </a:solidFill>
              </a:rPr>
              <a:t>www.lihealthcollab.org</a:t>
            </a:r>
            <a:endParaRPr lang="en-US" dirty="0">
              <a:solidFill>
                <a:srgbClr val="3994A9"/>
              </a:solidFill>
            </a:endParaRPr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668" y="6421261"/>
            <a:ext cx="1304902" cy="48424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 txBox="1">
            <a:spLocks/>
          </p:cNvSpPr>
          <p:nvPr/>
        </p:nvSpPr>
        <p:spPr>
          <a:xfrm>
            <a:off x="938119" y="1556467"/>
            <a:ext cx="7383597" cy="1197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GothamLight" pitchFamily="50" charset="0"/>
              </a:rPr>
              <a:t>Population Health Summit VI: “Becoming the Healthiest State for People of All Ages - Incorporating Health Across all Policies and Age Friendly principles into the Prevention Agenda 2019 - 2024” 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  <a:latin typeface="GothamLight" pitchFamily="5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908" y="1672164"/>
            <a:ext cx="2955811" cy="394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9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38119" y="516079"/>
            <a:ext cx="10515600" cy="84002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bg1"/>
                </a:solidFill>
                <a:latin typeface="Calvert MT" pitchFamily="2" charset="0"/>
              </a:rPr>
              <a:t>Things to Note</a:t>
            </a:r>
          </a:p>
        </p:txBody>
      </p:sp>
      <p:sp>
        <p:nvSpPr>
          <p:cNvPr id="4" name="Rectangle 3"/>
          <p:cNvSpPr/>
          <p:nvPr/>
        </p:nvSpPr>
        <p:spPr>
          <a:xfrm>
            <a:off x="-85106" y="6412159"/>
            <a:ext cx="12362213" cy="445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50414"/>
            <a:ext cx="2351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994A9"/>
                </a:solidFill>
              </a:rPr>
              <a:t>www.lihealthcollab.org</a:t>
            </a:r>
            <a:endParaRPr lang="en-US" dirty="0">
              <a:solidFill>
                <a:srgbClr val="3994A9"/>
              </a:solidFill>
            </a:endParaRPr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668" y="6421261"/>
            <a:ext cx="1304902" cy="48424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 txBox="1">
            <a:spLocks/>
          </p:cNvSpPr>
          <p:nvPr/>
        </p:nvSpPr>
        <p:spPr>
          <a:xfrm>
            <a:off x="938119" y="1556467"/>
            <a:ext cx="7383597" cy="1197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GothamLight" pitchFamily="50" charset="0"/>
              </a:rPr>
              <a:t>Walk with a Doc </a:t>
            </a:r>
            <a:endParaRPr lang="en-US" sz="2800" b="1" dirty="0">
              <a:solidFill>
                <a:schemeClr val="bg1"/>
              </a:solidFill>
              <a:latin typeface="GothamLight" pitchFamily="50" charset="0"/>
            </a:endParaRP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  <a:latin typeface="GothamLight" pitchFamily="50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474" y="1242726"/>
            <a:ext cx="4491645" cy="4858646"/>
          </a:xfrm>
          <a:prstGeom prst="rect">
            <a:avLst/>
          </a:prstGeom>
        </p:spPr>
      </p:pic>
      <p:pic>
        <p:nvPicPr>
          <p:cNvPr id="2" name="dRK6Mw6eGvw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175770" y="2299447"/>
            <a:ext cx="5852101" cy="329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39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38119" y="516079"/>
            <a:ext cx="10515600" cy="840023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chemeClr val="bg1"/>
                </a:solidFill>
                <a:latin typeface="Calvert MT" pitchFamily="2" charset="0"/>
              </a:rPr>
              <a:t>CHNA Priorities selected</a:t>
            </a:r>
          </a:p>
        </p:txBody>
      </p:sp>
      <p:sp>
        <p:nvSpPr>
          <p:cNvPr id="4" name="Rectangle 3"/>
          <p:cNvSpPr/>
          <p:nvPr/>
        </p:nvSpPr>
        <p:spPr>
          <a:xfrm>
            <a:off x="-85106" y="6412159"/>
            <a:ext cx="12362213" cy="445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50414"/>
            <a:ext cx="2351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994A9"/>
                </a:solidFill>
              </a:rPr>
              <a:t>www.lihealthcollab.org</a:t>
            </a:r>
            <a:endParaRPr lang="en-US" dirty="0">
              <a:solidFill>
                <a:srgbClr val="3994A9"/>
              </a:solidFill>
            </a:endParaRPr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668" y="6421261"/>
            <a:ext cx="1304902" cy="48424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38119" y="1356102"/>
            <a:ext cx="112116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Calvert MT" pitchFamily="2" charset="0"/>
                <a:cs typeface="Arial" panose="020B0604020202020204" pitchFamily="34" charset="0"/>
              </a:rPr>
              <a:t>March </a:t>
            </a:r>
            <a:r>
              <a:rPr lang="en-US" sz="3200" dirty="0">
                <a:solidFill>
                  <a:schemeClr val="bg1"/>
                </a:solidFill>
                <a:latin typeface="Calvert MT" pitchFamily="2" charset="0"/>
                <a:cs typeface="Arial" panose="020B0604020202020204" pitchFamily="34" charset="0"/>
              </a:rPr>
              <a:t>29th </a:t>
            </a:r>
            <a:r>
              <a:rPr lang="en-US" sz="3200" dirty="0" smtClean="0">
                <a:solidFill>
                  <a:schemeClr val="bg1"/>
                </a:solidFill>
                <a:latin typeface="Calvert MT" pitchFamily="2" charset="0"/>
                <a:cs typeface="Arial" panose="020B0604020202020204" pitchFamily="34" charset="0"/>
              </a:rPr>
              <a:t>- LI </a:t>
            </a:r>
            <a:r>
              <a:rPr lang="en-US" sz="3200" dirty="0">
                <a:solidFill>
                  <a:schemeClr val="bg1"/>
                </a:solidFill>
                <a:latin typeface="Calvert MT" pitchFamily="2" charset="0"/>
                <a:cs typeface="Arial" panose="020B0604020202020204" pitchFamily="34" charset="0"/>
              </a:rPr>
              <a:t>hospitals and the two county health departments </a:t>
            </a:r>
            <a:r>
              <a:rPr lang="en-US" sz="3200" dirty="0" smtClean="0">
                <a:solidFill>
                  <a:schemeClr val="bg1"/>
                </a:solidFill>
                <a:latin typeface="Calvert MT" pitchFamily="2" charset="0"/>
                <a:cs typeface="Arial" panose="020B0604020202020204" pitchFamily="34" charset="0"/>
              </a:rPr>
              <a:t>selected two </a:t>
            </a:r>
            <a:r>
              <a:rPr lang="en-US" sz="3200" dirty="0">
                <a:solidFill>
                  <a:schemeClr val="bg1"/>
                </a:solidFill>
                <a:latin typeface="Calvert MT" pitchFamily="2" charset="0"/>
                <a:cs typeface="Arial" panose="020B0604020202020204" pitchFamily="34" charset="0"/>
              </a:rPr>
              <a:t>priorities from the Prevention Agenda </a:t>
            </a:r>
            <a:endParaRPr lang="en-US" sz="3200" dirty="0" smtClean="0">
              <a:solidFill>
                <a:schemeClr val="bg1"/>
              </a:solidFill>
              <a:latin typeface="Calvert MT" pitchFamily="2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FFFF00"/>
              </a:solidFill>
              <a:latin typeface="Calvert MT" pitchFamily="2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67225" y="3164506"/>
            <a:ext cx="4635500" cy="284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chemeClr val="tx1"/>
                </a:solidFill>
              </a:rPr>
              <a:t>Prevent </a:t>
            </a:r>
            <a:r>
              <a:rPr lang="en-US" sz="2400" b="1" u="sng" dirty="0">
                <a:solidFill>
                  <a:schemeClr val="tx1"/>
                </a:solidFill>
              </a:rPr>
              <a:t>Chronic Disease </a:t>
            </a:r>
            <a:endParaRPr lang="en-US" sz="2400" b="1" u="sng" dirty="0" smtClean="0">
              <a:solidFill>
                <a:schemeClr val="tx1"/>
              </a:solidFill>
            </a:endParaRPr>
          </a:p>
          <a:p>
            <a:pPr algn="ctr"/>
            <a:endParaRPr lang="en-US" sz="2400" b="1" u="sng" dirty="0">
              <a:solidFill>
                <a:schemeClr val="tx1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Chronic </a:t>
            </a:r>
            <a:r>
              <a:rPr lang="en-US" sz="2000" dirty="0">
                <a:solidFill>
                  <a:schemeClr val="tx1"/>
                </a:solidFill>
              </a:rPr>
              <a:t>Disease Preventive Care and Management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95919" y="3164506"/>
            <a:ext cx="4635500" cy="284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chemeClr val="tx1"/>
                </a:solidFill>
              </a:rPr>
              <a:t>Promote </a:t>
            </a:r>
            <a:r>
              <a:rPr lang="en-US" sz="2400" b="1" u="sng" dirty="0">
                <a:solidFill>
                  <a:schemeClr val="tx1"/>
                </a:solidFill>
              </a:rPr>
              <a:t>Well-Being and Prevent Mental and Substance Use Disorders </a:t>
            </a:r>
            <a:endParaRPr lang="en-US" sz="2400" b="1" u="sng" dirty="0" smtClean="0">
              <a:solidFill>
                <a:schemeClr val="tx1"/>
              </a:solidFill>
            </a:endParaRPr>
          </a:p>
          <a:p>
            <a:pPr algn="ctr"/>
            <a:endParaRPr lang="en-US" sz="2400" b="1" u="sng" dirty="0">
              <a:solidFill>
                <a:schemeClr val="tx1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Mental </a:t>
            </a:r>
            <a:r>
              <a:rPr lang="en-US" sz="2000" dirty="0">
                <a:solidFill>
                  <a:schemeClr val="tx1"/>
                </a:solidFill>
              </a:rPr>
              <a:t>and Substance Use Disorders Prevention</a:t>
            </a:r>
          </a:p>
        </p:txBody>
      </p:sp>
    </p:spTree>
    <p:extLst>
      <p:ext uri="{BB962C8B-B14F-4D97-AF65-F5344CB8AC3E}">
        <p14:creationId xmlns:p14="http://schemas.microsoft.com/office/powerpoint/2010/main" val="139317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85106" y="6412159"/>
            <a:ext cx="12362213" cy="445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50414"/>
            <a:ext cx="2351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994A9"/>
                </a:solidFill>
              </a:rPr>
              <a:t>www.lihealthcollab.org</a:t>
            </a:r>
            <a:endParaRPr lang="en-US" dirty="0">
              <a:solidFill>
                <a:srgbClr val="3994A9"/>
              </a:solidFill>
            </a:endParaRPr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668" y="6421261"/>
            <a:ext cx="1304902" cy="48424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938119" y="477464"/>
            <a:ext cx="10515600" cy="905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dirty="0" smtClean="0">
                <a:solidFill>
                  <a:schemeClr val="bg1"/>
                </a:solidFill>
                <a:latin typeface="Calvert MT" pitchFamily="2" charset="0"/>
              </a:rPr>
              <a:t>Networking Break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005" y="1446675"/>
            <a:ext cx="9709990" cy="485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6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38119" y="477464"/>
            <a:ext cx="10515600" cy="9057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bg1"/>
                </a:solidFill>
                <a:latin typeface="Calvert MT" pitchFamily="2" charset="0"/>
              </a:rPr>
              <a:t>Walk Safe Long Island </a:t>
            </a:r>
          </a:p>
        </p:txBody>
      </p:sp>
      <p:sp>
        <p:nvSpPr>
          <p:cNvPr id="4" name="Rectangle 3"/>
          <p:cNvSpPr/>
          <p:nvPr/>
        </p:nvSpPr>
        <p:spPr>
          <a:xfrm>
            <a:off x="-85106" y="6412159"/>
            <a:ext cx="12362213" cy="445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50414"/>
            <a:ext cx="2351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994A9"/>
                </a:solidFill>
              </a:rPr>
              <a:t>www.lihealthcollab.org</a:t>
            </a:r>
            <a:endParaRPr lang="en-US" dirty="0">
              <a:solidFill>
                <a:srgbClr val="3994A9"/>
              </a:solidFill>
            </a:endParaRPr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668" y="6421261"/>
            <a:ext cx="1304902" cy="48424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25419" y="1281809"/>
            <a:ext cx="105283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Cynthia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Brown</a:t>
            </a: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Director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York Coalition for Transportation Safety </a:t>
            </a:r>
            <a:r>
              <a:rPr lang="en-US" sz="3200" dirty="0">
                <a:solidFill>
                  <a:srgbClr val="FFFF00"/>
                </a:solidFill>
                <a:latin typeface="Calvert MT" pitchFamily="2" charset="0"/>
                <a:cs typeface="Arial" panose="020B0604020202020204" pitchFamily="34" charset="0"/>
              </a:rPr>
              <a:t>cbrown1@nassaucountyny.gov</a:t>
            </a:r>
          </a:p>
        </p:txBody>
      </p:sp>
    </p:spTree>
    <p:extLst>
      <p:ext uri="{BB962C8B-B14F-4D97-AF65-F5344CB8AC3E}">
        <p14:creationId xmlns:p14="http://schemas.microsoft.com/office/powerpoint/2010/main" val="176467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FFFF0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4">
                <a:lumMod val="40000"/>
                <a:lumOff val="60000"/>
              </a:schemeClr>
            </a:gs>
            <a:gs pos="91551">
              <a:schemeClr val="accent4">
                <a:lumMod val="20000"/>
                <a:lumOff val="80000"/>
              </a:schemeClr>
            </a:gs>
            <a:gs pos="83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99492" y="1147293"/>
            <a:ext cx="5181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rgbClr val="3333FF"/>
                </a:solidFill>
                <a:latin typeface="Franklin Gothic Demi" panose="020B0703020102020204" pitchFamily="34" charset="0"/>
              </a:rPr>
              <a:t>PEDESTRIAN SAFETY </a:t>
            </a:r>
            <a:endParaRPr lang="en-US" sz="5400" dirty="0" smtClean="0">
              <a:solidFill>
                <a:srgbClr val="3333FF"/>
              </a:solidFill>
              <a:latin typeface="Franklin Gothic Demi" panose="020B0703020102020204" pitchFamily="34" charset="0"/>
            </a:endParaRPr>
          </a:p>
          <a:p>
            <a:pPr marL="0" indent="0" algn="ctr">
              <a:buNone/>
            </a:pPr>
            <a:r>
              <a:rPr lang="en-US" sz="5400" dirty="0" smtClean="0">
                <a:solidFill>
                  <a:srgbClr val="3333FF"/>
                </a:solidFill>
                <a:latin typeface="Franklin Gothic Demi" panose="020B0703020102020204" pitchFamily="34" charset="0"/>
              </a:rPr>
              <a:t>IN </a:t>
            </a:r>
            <a:r>
              <a:rPr lang="en-US" sz="5400" dirty="0">
                <a:solidFill>
                  <a:srgbClr val="3333FF"/>
                </a:solidFill>
                <a:latin typeface="Franklin Gothic Demi" panose="020B0703020102020204" pitchFamily="34" charset="0"/>
              </a:rPr>
              <a:t>NASSAU AND </a:t>
            </a:r>
            <a:endParaRPr lang="en-US" sz="5400" dirty="0" smtClean="0">
              <a:solidFill>
                <a:srgbClr val="3333FF"/>
              </a:solidFill>
              <a:latin typeface="Franklin Gothic Demi" panose="020B0703020102020204" pitchFamily="34" charset="0"/>
            </a:endParaRPr>
          </a:p>
          <a:p>
            <a:pPr marL="0" indent="0" algn="ctr">
              <a:buNone/>
            </a:pPr>
            <a:r>
              <a:rPr lang="en-US" sz="5400" dirty="0" smtClean="0">
                <a:solidFill>
                  <a:srgbClr val="3333FF"/>
                </a:solidFill>
                <a:latin typeface="Franklin Gothic Demi" panose="020B0703020102020204" pitchFamily="34" charset="0"/>
              </a:rPr>
              <a:t>SUFFOLK </a:t>
            </a:r>
            <a:r>
              <a:rPr lang="en-US" sz="5400" dirty="0">
                <a:solidFill>
                  <a:srgbClr val="3333FF"/>
                </a:solidFill>
                <a:latin typeface="Franklin Gothic Demi" panose="020B0703020102020204" pitchFamily="34" charset="0"/>
              </a:rPr>
              <a:t>COUNTIES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23" y="1147293"/>
            <a:ext cx="502919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92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D9EA9168-6380-4A4B-BAFC-B25283423917}" vid="{0C9C84E2-3894-4729-A5AA-B2F6D66ADA7D}"/>
    </a:ext>
  </a:extLst>
</a:theme>
</file>

<file path=ppt/theme/theme10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11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12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Suffolk Care Collabora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Suffolk Care Collabora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Suffolk Care Collabora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Suffolk Care Collabora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7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8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9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LIHC theme</Template>
  <TotalTime>1216</TotalTime>
  <Words>341</Words>
  <Application>Microsoft Office PowerPoint</Application>
  <PresentationFormat>Widescreen</PresentationFormat>
  <Paragraphs>88</Paragraphs>
  <Slides>18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18</vt:i4>
      </vt:variant>
    </vt:vector>
  </HeadingPairs>
  <TitlesOfParts>
    <vt:vector size="41" baseType="lpstr">
      <vt:lpstr>GothamLight</vt:lpstr>
      <vt:lpstr>Helvetica</vt:lpstr>
      <vt:lpstr>Arial</vt:lpstr>
      <vt:lpstr>Calibri</vt:lpstr>
      <vt:lpstr>Calibri Light</vt:lpstr>
      <vt:lpstr>Franklin Gothic Heavy</vt:lpstr>
      <vt:lpstr>Calvert MT</vt:lpstr>
      <vt:lpstr>ＭＳ Ｐゴシック</vt:lpstr>
      <vt:lpstr>Courier New</vt:lpstr>
      <vt:lpstr>Franklin Gothic Demi</vt:lpstr>
      <vt:lpstr>Franklin Gothic Demi Cond</vt:lpstr>
      <vt:lpstr>Office Theme</vt:lpstr>
      <vt:lpstr>4_Suffolk Care Collaborative</vt:lpstr>
      <vt:lpstr>Suffolk Care Collaborative</vt:lpstr>
      <vt:lpstr>1_Suffolk Care Collaborative</vt:lpstr>
      <vt:lpstr>2_Suffolk Care Collaborative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York State Invests $62 Million for Pedestrian Safety Upgrades</vt:lpstr>
      <vt:lpstr>Nassau County   $4.22 Million </vt:lpstr>
      <vt:lpstr>PEDESTRIAN CRASHES INCREASED SIGNIFICANTLY IN LAST 5 YEARS</vt:lpstr>
      <vt:lpstr>PowerPoint Presentation</vt:lpstr>
      <vt:lpstr>SOLUTIONS</vt:lpstr>
      <vt:lpstr>PowerPoint Presentation</vt:lpstr>
      <vt:lpstr>PowerPoint Presentation</vt:lpstr>
      <vt:lpstr>PowerPoint Presentation</vt:lpstr>
      <vt:lpstr>PowerPoint Presentation</vt:lpstr>
    </vt:vector>
  </TitlesOfParts>
  <Company>Healthcare Association of New York State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Whitehead</dc:creator>
  <cp:lastModifiedBy>Kimberly Whitehead</cp:lastModifiedBy>
  <cp:revision>153</cp:revision>
  <dcterms:created xsi:type="dcterms:W3CDTF">2018-02-13T19:49:59Z</dcterms:created>
  <dcterms:modified xsi:type="dcterms:W3CDTF">2019-04-18T12:30:34Z</dcterms:modified>
</cp:coreProperties>
</file>